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60" r:id="rId4"/>
    <p:sldId id="320" r:id="rId5"/>
    <p:sldId id="388" r:id="rId6"/>
    <p:sldId id="389" r:id="rId7"/>
    <p:sldId id="390" r:id="rId8"/>
    <p:sldId id="391" r:id="rId9"/>
    <p:sldId id="392" r:id="rId10"/>
    <p:sldId id="393" r:id="rId11"/>
    <p:sldId id="394" r:id="rId12"/>
    <p:sldId id="395" r:id="rId13"/>
    <p:sldId id="396" r:id="rId14"/>
    <p:sldId id="397" r:id="rId15"/>
    <p:sldId id="398" r:id="rId16"/>
    <p:sldId id="399" r:id="rId17"/>
    <p:sldId id="368" r:id="rId18"/>
    <p:sldId id="298" r:id="rId19"/>
    <p:sldId id="29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97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xkcd.com/844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Week 4 - Monday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Prototype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4648200" cy="4854209"/>
          </a:xfrm>
        </p:spPr>
        <p:txBody>
          <a:bodyPr>
            <a:normAutofit/>
          </a:bodyPr>
          <a:lstStyle/>
          <a:p>
            <a:r>
              <a:rPr lang="en-US" sz="2400" dirty="0"/>
              <a:t>Parameter names in the prototype are optional (and don't have to match)</a:t>
            </a:r>
          </a:p>
          <a:p>
            <a:endParaRPr lang="en-US" sz="2400" dirty="0"/>
          </a:p>
          <a:p>
            <a:r>
              <a:rPr lang="en-US" sz="2400" dirty="0"/>
              <a:t>Both of the following work:</a:t>
            </a:r>
          </a:p>
          <a:p>
            <a:pPr marL="457200" lvl="1" indent="0"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root(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2400" dirty="0"/>
          </a:p>
          <a:p>
            <a:pPr marL="457200" lvl="1" indent="0"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root(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blah);</a:t>
            </a:r>
            <a:r>
              <a:rPr lang="en-US" sz="2400" dirty="0"/>
              <a:t> 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400" dirty="0"/>
              <a:t>You can also declare a prototype locally (inside a function), but there isn't a good reason to do so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5562600" y="1676399"/>
            <a:ext cx="6324600" cy="502920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root (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value); 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Integer square root</a:t>
            </a:r>
          </a:p>
          <a:p>
            <a:pPr marL="118872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main() </a:t>
            </a:r>
          </a:p>
          <a:p>
            <a:pPr marL="118872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11480" lvl="1" indent="0">
              <a:buNone/>
            </a:pPr>
            <a:r>
              <a:rPr lang="en-US" sz="1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output = root(19);</a:t>
            </a:r>
          </a:p>
          <a:p>
            <a:pPr marL="411480" lvl="1" indent="0">
              <a:buNone/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"Value: %d\n"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output);</a:t>
            </a:r>
          </a:p>
          <a:p>
            <a:pPr marL="411480" lvl="1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118872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8872" indent="0">
              <a:buNone/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root (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value) </a:t>
            </a:r>
          </a:p>
          <a:p>
            <a:pPr marL="118872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11480" lvl="1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411480" lvl="1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&lt;= value)</a:t>
            </a:r>
          </a:p>
          <a:p>
            <a:pPr marL="411480" lvl="1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marL="411480" lvl="1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– 1;</a:t>
            </a:r>
          </a:p>
          <a:p>
            <a:pPr marL="118872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7476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Insanity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/>
              <a:t>your function </a:t>
            </a:r>
            <a:r>
              <a:rPr lang="en-US" dirty="0"/>
              <a:t>takes nothing, you should 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/>
              <a:t> in the argument list of the prototype</a:t>
            </a:r>
          </a:p>
          <a:p>
            <a:r>
              <a:rPr lang="en-US" dirty="0"/>
              <a:t>Otherwise, type checking is turned off for the arguments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404675" y="3581400"/>
            <a:ext cx="5101525" cy="289560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stuff(); </a:t>
            </a:r>
          </a:p>
          <a:p>
            <a:pPr marL="118872" indent="0">
              <a:buNone/>
            </a:pPr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118872" indent="0"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11480" lvl="1" indent="0"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output = </a:t>
            </a:r>
          </a:p>
          <a:p>
            <a:pPr marL="411480" lvl="1" indent="0"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stuff(6.4,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"bang"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Legal</a:t>
            </a:r>
          </a:p>
          <a:p>
            <a:pPr marL="411480" lvl="1" indent="0"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118872" indent="0"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85800" y="3581400"/>
            <a:ext cx="5105400" cy="289560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stuff(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118872" indent="0">
              <a:buNone/>
            </a:pPr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118872" indent="0"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11480" lvl="1" indent="0"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output = </a:t>
            </a:r>
          </a:p>
          <a:p>
            <a:pPr marL="411480" lvl="1" indent="0"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stuff(6.4,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"bang"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Error</a:t>
            </a:r>
          </a:p>
          <a:p>
            <a:pPr marL="411480" lvl="1" indent="0"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118872" indent="0"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529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187209"/>
          </a:xfrm>
        </p:spPr>
        <p:txBody>
          <a:bodyPr>
            <a:normAutofit/>
          </a:bodyPr>
          <a:lstStyle/>
          <a:p>
            <a:r>
              <a:rPr lang="en-US" dirty="0"/>
              <a:t>C does not force you to return a value in all cases</a:t>
            </a:r>
          </a:p>
          <a:p>
            <a:pPr lvl="1"/>
            <a:r>
              <a:rPr lang="en-US" dirty="0"/>
              <a:t>The compiler may warn you, but it isn't an error</a:t>
            </a:r>
          </a:p>
          <a:p>
            <a:r>
              <a:rPr lang="en-US" dirty="0"/>
              <a:t>Your function can "fall off the end"</a:t>
            </a:r>
          </a:p>
          <a:p>
            <a:r>
              <a:rPr lang="en-US" dirty="0"/>
              <a:t>Sometimes it works, other times you get garbage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1295400" y="4038600"/>
            <a:ext cx="46482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sum(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b)</a:t>
            </a:r>
          </a:p>
          <a:p>
            <a:pPr marL="118872" indent="0"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result = a + b;</a:t>
            </a:r>
          </a:p>
          <a:p>
            <a:pPr marL="118872" indent="0"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result;</a:t>
            </a:r>
          </a:p>
          <a:p>
            <a:pPr marL="118872" indent="0"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172200" y="4038600"/>
            <a:ext cx="46482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sum(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b)</a:t>
            </a:r>
          </a:p>
          <a:p>
            <a:pPr marL="118872" indent="0"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result = a + b;</a:t>
            </a:r>
          </a:p>
          <a:p>
            <a:pPr marL="118872" indent="0"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426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defense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 allows terrible things:</a:t>
            </a:r>
          </a:p>
          <a:p>
            <a:pPr lvl="1"/>
            <a:r>
              <a:rPr lang="en-US" dirty="0"/>
              <a:t>Functions without a return type</a:t>
            </a:r>
          </a:p>
          <a:p>
            <a:pPr lvl="1"/>
            <a:r>
              <a:rPr lang="en-US" dirty="0"/>
              <a:t>Situations where nothing gets returned</a:t>
            </a:r>
          </a:p>
          <a:p>
            <a:pPr lvl="1"/>
            <a:r>
              <a:rPr lang="en-US" dirty="0"/>
              <a:t>Uninitialized variables getting used</a:t>
            </a:r>
          </a:p>
          <a:p>
            <a:r>
              <a:rPr lang="en-US" dirty="0"/>
              <a:t>You can get warnings about these things and more by turning on </a:t>
            </a:r>
            <a:r>
              <a:rPr lang="en-US" b="1" dirty="0"/>
              <a:t>all</a:t>
            </a:r>
            <a:r>
              <a:rPr lang="en-US" dirty="0"/>
              <a:t> warnings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/>
              <a:t>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-Wall</a:t>
            </a:r>
            <a:r>
              <a:rPr lang="en-US" dirty="0"/>
              <a:t> flag: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Warnings won't stop your program from compiling, but you can investigate why they're happening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4648200"/>
            <a:ext cx="10744200" cy="7620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 anchorCtr="0">
            <a:normAutofit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-Wall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program.c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-o program</a:t>
            </a:r>
          </a:p>
        </p:txBody>
      </p:sp>
    </p:spTree>
    <p:extLst>
      <p:ext uri="{BB962C8B-B14F-4D97-AF65-F5344CB8AC3E}">
        <p14:creationId xmlns:p14="http://schemas.microsoft.com/office/powerpoint/2010/main" val="256130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8824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Let's write a function that:</a:t>
            </a:r>
          </a:p>
          <a:p>
            <a:pPr lvl="1"/>
            <a:r>
              <a:rPr lang="en-US" dirty="0"/>
              <a:t>Takes an unsigned integer as a parameter</a:t>
            </a:r>
          </a:p>
          <a:p>
            <a:pPr lvl="1"/>
            <a:r>
              <a:rPr lang="en-US" dirty="0"/>
              <a:t>Returns the location of the highest 1 bit in the integer (0-31) or -1 if the integer is 0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013529" y="3429000"/>
          <a:ext cx="4164941" cy="2838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6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31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Parameter</a:t>
                      </a:r>
                    </a:p>
                  </a:txBody>
                  <a:tcPr marL="100197" marR="100197" marT="50099" marB="500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Return Value</a:t>
                      </a:r>
                    </a:p>
                  </a:txBody>
                  <a:tcPr marL="100197" marR="100197" marT="50099" marB="500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15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100197" marR="100197" marT="50099" marB="5009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</a:t>
                      </a:r>
                    </a:p>
                  </a:txBody>
                  <a:tcPr marL="100197" marR="100197" marT="50099" marB="500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15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100197" marR="100197" marT="50099" marB="5009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100197" marR="100197" marT="50099" marB="500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15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100197" marR="100197" marT="50099" marB="5009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100197" marR="100197" marT="50099" marB="5009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15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2000</a:t>
                      </a:r>
                    </a:p>
                  </a:txBody>
                  <a:tcPr marL="100197" marR="100197" marT="50099" marB="5009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 marL="100197" marR="100197" marT="50099" marB="5009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15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4294967295</a:t>
                      </a:r>
                    </a:p>
                  </a:txBody>
                  <a:tcPr marL="100197" marR="100197" marT="50099" marB="5009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31</a:t>
                      </a:r>
                    </a:p>
                  </a:txBody>
                  <a:tcPr marL="100197" marR="100197" marT="50099" marB="5009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9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programming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update the function from the lab so that it can read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 value</a:t>
            </a:r>
          </a:p>
          <a:p>
            <a:endParaRPr lang="en-US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3048001"/>
            <a:ext cx="10972800" cy="356741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Original function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alt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readInt</a:t>
            </a:r>
            <a:r>
              <a:rPr lang="en-US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0;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((c = </a:t>
            </a:r>
            <a:r>
              <a:rPr lang="en-US" altLang="en-US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US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!= EOF &amp;&amp; c !=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  <a:r>
              <a:rPr lang="en-US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 &gt;= </a:t>
            </a:r>
            <a:r>
              <a:rPr lang="en-US" alt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'0'</a:t>
            </a:r>
            <a:r>
              <a:rPr lang="en-US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&amp;&amp; c &lt;=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'9'</a:t>
            </a:r>
            <a:r>
              <a:rPr lang="en-US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alt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10 + (c - </a:t>
            </a:r>
            <a:r>
              <a:rPr lang="en-US" alt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'0'</a:t>
            </a:r>
            <a:r>
              <a:rPr lang="en-US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altLang="en-US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92343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70C13-369B-4726-B7C5-7984302E1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programming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B3F59-E753-4019-9C02-F50214292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Write a function that checks whether an integer is a palindrome</a:t>
            </a:r>
          </a:p>
          <a:p>
            <a:r>
              <a:rPr lang="en-US" dirty="0"/>
              <a:t>141 and 666 are palindromes</a:t>
            </a:r>
          </a:p>
          <a:p>
            <a:r>
              <a:rPr lang="en-US" dirty="0"/>
              <a:t>123 is not a palindrome</a:t>
            </a:r>
          </a:p>
          <a:p>
            <a:r>
              <a:rPr lang="en-US" dirty="0"/>
              <a:t>Since you don't know how to convert an int to a string, that approach isn't available</a:t>
            </a:r>
          </a:p>
          <a:p>
            <a:r>
              <a:rPr lang="en-US" dirty="0"/>
              <a:t>Hint:</a:t>
            </a:r>
          </a:p>
          <a:p>
            <a:pPr lvl="1"/>
            <a:r>
              <a:rPr lang="en-US" dirty="0"/>
              <a:t>Remove each 1's digit from the number and add it to another number, multiplying that number by 10 as you go</a:t>
            </a:r>
          </a:p>
          <a:p>
            <a:pPr lvl="1"/>
            <a:r>
              <a:rPr lang="en-US" dirty="0"/>
              <a:t>If and only if the original was a palindrome, the new number will be equal to it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52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Recursion</a:t>
            </a:r>
            <a:endParaRPr lang="en-US" dirty="0"/>
          </a:p>
          <a:p>
            <a:r>
              <a:rPr lang="en-US" dirty="0"/>
              <a:t>Variable scope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reading K&amp;R chapter 4</a:t>
            </a:r>
          </a:p>
          <a:p>
            <a:r>
              <a:rPr lang="en-US" dirty="0"/>
              <a:t>Keep working on Project 2</a:t>
            </a:r>
          </a:p>
          <a:p>
            <a:pPr lvl="1"/>
            <a:r>
              <a:rPr lang="en-US" dirty="0"/>
              <a:t>Due by midnight </a:t>
            </a:r>
            <a:r>
              <a:rPr lang="en-US"/>
              <a:t>on Friday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Loop errors</a:t>
            </a:r>
          </a:p>
          <a:p>
            <a:r>
              <a:rPr lang="en-US" dirty="0"/>
              <a:t>System 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od Cod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9" t="1876" r="2281" b="1627"/>
          <a:stretch/>
        </p:blipFill>
        <p:spPr bwMode="auto">
          <a:xfrm>
            <a:off x="4191000" y="228601"/>
            <a:ext cx="4134118" cy="6387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448800" y="5715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From:</a:t>
            </a:r>
          </a:p>
          <a:p>
            <a:r>
              <a:rPr lang="en-US" dirty="0">
                <a:hlinkClick r:id="rId3"/>
              </a:rPr>
              <a:t>https://xkcd.com/844/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25993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95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10000" y="2057400"/>
            <a:ext cx="1752600" cy="762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Anatomy of a function definition</a:t>
            </a:r>
            <a:endParaRPr lang="en-US" dirty="0">
              <a:latin typeface="+mn-lt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2057400"/>
            <a:ext cx="1981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019800" y="2057400"/>
            <a:ext cx="3505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971800" y="3505201"/>
            <a:ext cx="4724400" cy="84417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57400" y="1981200"/>
            <a:ext cx="861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type name( arguments )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statements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0781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10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from Java methods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don't have to specify a return type</a:t>
            </a:r>
          </a:p>
          <a:p>
            <a:pPr lvl="1"/>
            <a:r>
              <a:rPr lang="en-US" dirty="0"/>
              <a:t>But you </a:t>
            </a:r>
            <a:r>
              <a:rPr lang="en-US" b="1" dirty="0"/>
              <a:t>should</a:t>
            </a:r>
            <a:endParaRPr lang="en-US" dirty="0"/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will be assumed if you don't</a:t>
            </a:r>
          </a:p>
          <a:p>
            <a:r>
              <a:rPr lang="en-US" dirty="0"/>
              <a:t>If you start calling a function before it has been defined, it will assume it has return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and won't bother checking its parameters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37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the C language is older, its compiler processes source code in a simpler way</a:t>
            </a:r>
          </a:p>
          <a:p>
            <a:r>
              <a:rPr lang="en-US" dirty="0"/>
              <a:t>It does no reasonable </a:t>
            </a:r>
            <a:r>
              <a:rPr lang="en-US" dirty="0" err="1"/>
              <a:t>typechecking</a:t>
            </a:r>
            <a:r>
              <a:rPr lang="en-US" dirty="0"/>
              <a:t> if a function is called before it's defined</a:t>
            </a:r>
          </a:p>
          <a:p>
            <a:r>
              <a:rPr lang="en-US" dirty="0"/>
              <a:t>To have appropriate </a:t>
            </a:r>
            <a:r>
              <a:rPr lang="en-US" dirty="0" err="1"/>
              <a:t>typechecking</a:t>
            </a:r>
            <a:r>
              <a:rPr lang="en-US" dirty="0"/>
              <a:t> for functions, create a </a:t>
            </a:r>
            <a:r>
              <a:rPr lang="en-US" b="1" dirty="0"/>
              <a:t>prototype</a:t>
            </a:r>
            <a:r>
              <a:rPr lang="en-US" dirty="0"/>
              <a:t> for it</a:t>
            </a:r>
          </a:p>
          <a:p>
            <a:r>
              <a:rPr lang="en-US" dirty="0"/>
              <a:t>Prototypes are like declarations for functions</a:t>
            </a:r>
          </a:p>
          <a:p>
            <a:pPr lvl="1"/>
            <a:r>
              <a:rPr lang="en-US" dirty="0"/>
              <a:t>They usually come in a block at the top of your source file</a:t>
            </a:r>
          </a:p>
        </p:txBody>
      </p:sp>
    </p:spTree>
    <p:extLst>
      <p:ext uri="{BB962C8B-B14F-4D97-AF65-F5344CB8AC3E}">
        <p14:creationId xmlns:p14="http://schemas.microsoft.com/office/powerpoint/2010/main" val="148498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2953</TotalTime>
  <Words>762</Words>
  <Application>Microsoft Office PowerPoint</Application>
  <PresentationFormat>Widescreen</PresentationFormat>
  <Paragraphs>145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2 </vt:lpstr>
      <vt:lpstr>PowerPoint Presentation</vt:lpstr>
      <vt:lpstr>Functions</vt:lpstr>
      <vt:lpstr>Anatomy of a function definition</vt:lpstr>
      <vt:lpstr>Differences from Java methods</vt:lpstr>
      <vt:lpstr>Prototypes</vt:lpstr>
      <vt:lpstr>Prototype example</vt:lpstr>
      <vt:lpstr>Insanity</vt:lpstr>
      <vt:lpstr>Return values</vt:lpstr>
      <vt:lpstr>Self defense</vt:lpstr>
      <vt:lpstr>Programming practice</vt:lpstr>
      <vt:lpstr>More programming practice</vt:lpstr>
      <vt:lpstr>More programming practice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399</cp:revision>
  <dcterms:created xsi:type="dcterms:W3CDTF">2009-08-24T20:26:10Z</dcterms:created>
  <dcterms:modified xsi:type="dcterms:W3CDTF">2024-01-29T16:38:30Z</dcterms:modified>
</cp:coreProperties>
</file>